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7" r:id="rId4"/>
    <p:sldId id="257" r:id="rId5"/>
    <p:sldId id="268" r:id="rId6"/>
    <p:sldId id="258" r:id="rId7"/>
    <p:sldId id="266" r:id="rId8"/>
    <p:sldId id="271" r:id="rId9"/>
    <p:sldId id="270" r:id="rId10"/>
    <p:sldId id="272" r:id="rId11"/>
    <p:sldId id="269" r:id="rId12"/>
    <p:sldId id="259" r:id="rId13"/>
    <p:sldId id="260" r:id="rId14"/>
    <p:sldId id="273" r:id="rId15"/>
    <p:sldId id="274" r:id="rId16"/>
    <p:sldId id="261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82"/>
  </p:normalViewPr>
  <p:slideViewPr>
    <p:cSldViewPr snapToGrid="0">
      <p:cViewPr varScale="1">
        <p:scale>
          <a:sx n="93" d="100"/>
          <a:sy n="93" d="100"/>
        </p:scale>
        <p:origin x="24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DBB9-0B09-5523-F149-354F680D7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61903-72AB-9420-23B5-9EC12D48D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A3181-DE3B-0FBF-29D5-027BA0B1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99FCC-11A9-579C-389D-5DAA9EA9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6B77-A790-83C0-949E-3FD57202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BACE-6F5C-7AB8-5385-239ABA8B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8725C-668F-48FD-A24F-1CA5A007B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5E825-8830-88F2-7295-D3E0C624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28083-6A41-050F-2CE5-BD7177A6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84165-3213-8BF5-7EA0-23EBE33D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8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608B1-32FE-46CC-173C-A3923C1AF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6C8D-5CBB-871D-4B65-A5B19AF15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6E868-4D16-534C-9CA6-7291EAF0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53AA8-7701-C347-D6AF-18A9D2E8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146AC-1EAF-41F1-DEAC-8AD76405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8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2046-2CC2-334B-1450-B51249D7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D8B3-DF66-37A4-73DD-A54A0D856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D259A-A34C-1EBD-E08F-CD5C79C1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E277-0F04-0AA7-1E7F-56CF161C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48D38-DB68-0270-0084-C6D2F1C6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2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372B-8207-63AC-63C7-B0D19BFFE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5F571-B3C5-48B2-2506-C454A250C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A6D6E-532D-F9C9-21CB-66EC7B62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65C6B-A470-AAF2-FEA9-7318BFC4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A2AC9-C18F-42B8-90D1-ED75F990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8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900C-5700-5210-66E1-0D4888BF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D0D2-F5FA-9D71-10F6-2543E37E7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49B0A-BBD2-BB8D-ADB8-AF82F3A95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3208E-3733-453F-DE74-7B0631EC2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893B1-1ACF-BC3A-5F18-BFAAF9BA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1A04D-B9A0-A7CD-36AE-E3D59D85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2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8C28-F1FE-BF6F-14C3-487E0B92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DC3AA-5373-6543-5123-A2E750F09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B8F66-8394-C1F9-2F52-71EDF0801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F51FD-6E9B-144F-43DA-014F58434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B1E4F-E554-55C0-3575-344EC87C9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985C9-3419-745E-9F5A-E653D67CE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B709A-895C-B69B-B430-8C774EEB5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F7CA9-CD67-1F39-CCD6-A26AAD85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20B3-919F-D501-6D8E-169FDD02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E7C6D-28B4-7317-44C4-5BDFB6AFB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84C25-68BB-E344-8146-6820291F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35CAB-0A8A-4FB3-B723-F4FB43E0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6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12607A-D3F9-9652-88B3-414DFB0B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00663-33CB-87D4-F21C-CE0FC187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D458-36EC-7088-1A29-34F55241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1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CF89-54E3-158F-52DA-889DB4EE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9F62-922D-EE64-B11F-058172142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49F9C-E9D8-0590-F351-3AC7F317F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95B91-DB26-7BA2-5D86-41C5FA50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C3EA1-6EC0-6D69-98E2-6A8CF1280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DF102-EC9E-6C21-E24C-41FEF12D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0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D4D9-0F36-A926-1E9C-EDB92DC8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ECEFB1-86A9-34E5-D306-A3FE00497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A51EE-9904-98DF-5C2A-8B94B9391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382D9-0082-30FE-B8E1-38415ECD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F5926-4CC1-295C-850B-52EBC0C7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0BF69-1E6E-2078-4780-0E6BACE87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7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6A16A-A178-79E6-E867-BE5E4494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28D94-4C45-0FDF-0D72-A24497679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E7828-3622-BB3B-1326-AB54A20E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E9C3F-57CF-924C-9D4F-58638F695D66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880E8-4B19-0D40-7D92-685ACD2E6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D948C-6EFA-6A57-27A7-EAAAFD787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E2186-1785-4F45-A068-8A9651064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9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69FDB-5428-B4E5-E096-54C53F66F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24" y="851517"/>
            <a:ext cx="6088339" cy="2991416"/>
          </a:xfrm>
        </p:spPr>
        <p:txBody>
          <a:bodyPr anchor="b">
            <a:normAutofit/>
          </a:bodyPr>
          <a:lstStyle/>
          <a:p>
            <a:r>
              <a:rPr lang="en-US" dirty="0"/>
              <a:t>Recommendation System Bind Rate Calculations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Calculator with solid fill">
            <a:extLst>
              <a:ext uri="{FF2B5EF4-FFF2-40B4-BE49-F238E27FC236}">
                <a16:creationId xmlns:a16="http://schemas.microsoft.com/office/drawing/2014/main" id="{54C82DA2-1F4F-2B5C-9868-8CD8C8CD7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CB393-FBF6-D42F-B288-3F3A0C7A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3400"/>
              <a:t>Regardless of which channel and path is taken…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50828-72AD-728D-E974-AC8C8D856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lvl="1"/>
            <a:r>
              <a:rPr lang="en-US" sz="1700" dirty="0"/>
              <a:t>The results will be stored in a database</a:t>
            </a:r>
          </a:p>
          <a:p>
            <a:pPr lvl="1"/>
            <a:r>
              <a:rPr lang="en-US" sz="1700" dirty="0"/>
              <a:t>One row per each recommendation</a:t>
            </a:r>
          </a:p>
          <a:p>
            <a:pPr lvl="1"/>
            <a:r>
              <a:rPr lang="en-US" sz="1700" dirty="0"/>
              <a:t>Each row keeps track of:</a:t>
            </a:r>
          </a:p>
          <a:p>
            <a:pPr lvl="2"/>
            <a:r>
              <a:rPr lang="en-US" sz="1700" dirty="0"/>
              <a:t>1) interaction_id</a:t>
            </a:r>
          </a:p>
          <a:p>
            <a:pPr lvl="2"/>
            <a:r>
              <a:rPr lang="en-US" sz="1700" dirty="0"/>
              <a:t>2) is_recommended</a:t>
            </a:r>
          </a:p>
          <a:p>
            <a:pPr lvl="2"/>
            <a:r>
              <a:rPr lang="en-US" sz="1700" dirty="0"/>
              <a:t>3) offered</a:t>
            </a:r>
          </a:p>
          <a:p>
            <a:pPr lvl="2"/>
            <a:r>
              <a:rPr lang="en-US" sz="1700" dirty="0"/>
              <a:t>4) interested</a:t>
            </a:r>
          </a:p>
          <a:p>
            <a:pPr lvl="2"/>
            <a:r>
              <a:rPr lang="en-US" sz="1700" dirty="0"/>
              <a:t>5) bound</a:t>
            </a:r>
          </a:p>
          <a:p>
            <a:pPr lvl="2"/>
            <a:r>
              <a:rPr lang="en-US" sz="1700" dirty="0"/>
              <a:t>6) line</a:t>
            </a:r>
          </a:p>
          <a:p>
            <a:pPr lvl="2"/>
            <a:r>
              <a:rPr lang="en-US" sz="1700" dirty="0"/>
              <a:t>7) channel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67A9CF5A-4F9F-F5EA-7791-A5611D488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1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A3E7-DAD7-046E-CD7C-8334C426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What’s the problem?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34E19-8D23-A538-A9D7-C9D2FEFA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No metrics exist to measure the performance of the recommender system!</a:t>
            </a:r>
          </a:p>
          <a:p>
            <a:pPr lvl="1"/>
            <a:r>
              <a:rPr lang="en-US"/>
              <a:t>No idea how well certain recommendations were received over time</a:t>
            </a:r>
          </a:p>
          <a:p>
            <a:pPr lvl="1"/>
            <a:r>
              <a:rPr lang="en-US"/>
              <a:t>No idea how many recommendations had interest shown in them</a:t>
            </a:r>
          </a:p>
          <a:p>
            <a:pPr lvl="1"/>
            <a:r>
              <a:rPr lang="en-US"/>
              <a:t>No idea how many recommendations resulted in a sale (bind)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0E1064-F19A-AD55-75F2-6B9DDA9B28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824" r="12797" b="-1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77750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48D47-8CAA-89E4-8EA4-5835B2A8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Why does it need to be solved?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3B34-AABD-AE92-9302-0E11143B2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The insurance company created the recommender, so…</a:t>
            </a:r>
          </a:p>
          <a:p>
            <a:pPr lvl="1"/>
            <a:r>
              <a:rPr lang="en-US" sz="2000"/>
              <a:t>It would be useful to know how well it is performing</a:t>
            </a:r>
          </a:p>
          <a:p>
            <a:pPr lvl="1"/>
            <a:r>
              <a:rPr lang="en-US" sz="2000"/>
              <a:t>It would be useful to be able to compare the recommender’s performance between quarters</a:t>
            </a:r>
          </a:p>
          <a:p>
            <a:pPr lvl="1"/>
            <a:r>
              <a:rPr lang="en-US" sz="2000"/>
              <a:t>It would be useful to know if there are any areas where the recommender is lackluster</a:t>
            </a:r>
          </a:p>
          <a:p>
            <a:pPr marL="457200" lvl="1" indent="0">
              <a:buNone/>
            </a:pPr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0781DE7-EEFC-C476-BBE9-775942F4A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0" r="24007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19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663EC-B7E8-100A-C44A-65782730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/>
              <a:t>What is my proposed solution?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B0A0D-4EE0-39A3-99C3-93A6987A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4" y="2660904"/>
            <a:ext cx="7293865" cy="3909060"/>
          </a:xfrm>
        </p:spPr>
        <p:txBody>
          <a:bodyPr anchor="t">
            <a:noAutofit/>
          </a:bodyPr>
          <a:lstStyle/>
          <a:p>
            <a:r>
              <a:rPr lang="en-US" sz="1600" dirty="0"/>
              <a:t>Calculate a variety of metrics for the recommender’s success</a:t>
            </a:r>
          </a:p>
          <a:p>
            <a:r>
              <a:rPr lang="en-US" sz="1600" dirty="0"/>
              <a:t>Two primary metrics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Bind rate</a:t>
            </a:r>
          </a:p>
          <a:p>
            <a:pPr lvl="2"/>
            <a:r>
              <a:rPr lang="en-US" sz="1600" dirty="0"/>
              <a:t>IE: What proportion of recommended policies were bound?</a:t>
            </a:r>
          </a:p>
          <a:p>
            <a:pPr lvl="3"/>
            <a:r>
              <a:rPr lang="en-US" sz="1600" dirty="0"/>
              <a:t>Numerator = All bound policies</a:t>
            </a:r>
          </a:p>
          <a:p>
            <a:pPr lvl="3"/>
            <a:r>
              <a:rPr lang="en-US" sz="1600" dirty="0"/>
              <a:t>Denominator = All recommended policies from the non-digital channel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Interested rate</a:t>
            </a:r>
          </a:p>
          <a:p>
            <a:pPr lvl="2"/>
            <a:r>
              <a:rPr lang="en-US" sz="1600" dirty="0"/>
              <a:t>IE: What proportion of recommended policies did a customer show interest in?</a:t>
            </a:r>
          </a:p>
          <a:p>
            <a:pPr lvl="3"/>
            <a:r>
              <a:rPr lang="en-US" sz="1600" dirty="0"/>
              <a:t>Numerator = interested policies from one or both channels</a:t>
            </a:r>
          </a:p>
          <a:p>
            <a:pPr lvl="3"/>
            <a:r>
              <a:rPr lang="en-US" sz="1600" dirty="0"/>
              <a:t>Denominator = recommended policies from one or both channels</a:t>
            </a:r>
          </a:p>
          <a:p>
            <a:r>
              <a:rPr lang="en-US" sz="1600" dirty="0"/>
              <a:t>These are simply fractions</a:t>
            </a:r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39CF6274-0E3E-D4E5-1001-2D1525C65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108" y="1410462"/>
            <a:ext cx="4037076" cy="40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3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E2683-D044-700E-B97F-3BC778EC3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What else should be considered?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9DCDB-5F1E-284F-9A37-CAE2ACE1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7116780" cy="4529856"/>
          </a:xfrm>
        </p:spPr>
        <p:txBody>
          <a:bodyPr anchor="t">
            <a:normAutofit/>
          </a:bodyPr>
          <a:lstStyle/>
          <a:p>
            <a:r>
              <a:rPr lang="en-US" sz="1800" dirty="0"/>
              <a:t>Line of insurance?</a:t>
            </a:r>
          </a:p>
          <a:p>
            <a:pPr lvl="1"/>
            <a:r>
              <a:rPr lang="en-US" sz="1800" dirty="0"/>
              <a:t>Auto, life, home, etc…</a:t>
            </a:r>
          </a:p>
          <a:p>
            <a:r>
              <a:rPr lang="en-US" sz="1800" dirty="0"/>
              <a:t>Granularity of the denominator</a:t>
            </a:r>
          </a:p>
          <a:p>
            <a:pPr lvl="1"/>
            <a:r>
              <a:rPr lang="en-US" sz="1800" dirty="0"/>
              <a:t>Per offer</a:t>
            </a:r>
          </a:p>
          <a:p>
            <a:pPr lvl="2"/>
            <a:r>
              <a:rPr lang="en-US" sz="1800" dirty="0"/>
              <a:t>Denominator = number of recommendations that were offered</a:t>
            </a:r>
          </a:p>
          <a:p>
            <a:pPr lvl="1"/>
            <a:r>
              <a:rPr lang="en-US" sz="1800" dirty="0"/>
              <a:t>Per recommendation</a:t>
            </a:r>
          </a:p>
          <a:p>
            <a:pPr lvl="2"/>
            <a:r>
              <a:rPr lang="en-US" sz="1800" dirty="0"/>
              <a:t>Denominator = number of recommendations made</a:t>
            </a:r>
          </a:p>
          <a:p>
            <a:pPr lvl="1"/>
            <a:r>
              <a:rPr lang="en-US" sz="1800" dirty="0"/>
              <a:t>Per session</a:t>
            </a:r>
          </a:p>
          <a:p>
            <a:pPr lvl="2"/>
            <a:r>
              <a:rPr lang="en-US" sz="1800" dirty="0"/>
              <a:t>Denominator = number of sessions with a recommendation</a:t>
            </a:r>
          </a:p>
          <a:p>
            <a:r>
              <a:rPr lang="en-US" sz="1800" dirty="0"/>
              <a:t>Understandability</a:t>
            </a:r>
          </a:p>
          <a:p>
            <a:pPr lvl="1"/>
            <a:r>
              <a:rPr lang="en-US" sz="1800" dirty="0"/>
              <a:t>Carefully thought-out comments and documentation are necessary for the next data scientist to use my work</a:t>
            </a:r>
          </a:p>
        </p:txBody>
      </p:sp>
      <p:pic>
        <p:nvPicPr>
          <p:cNvPr id="6" name="Picture 5" descr="A person with his hand on his chin&#10;&#10;Description automatically generated with medium confidence">
            <a:extLst>
              <a:ext uri="{FF2B5EF4-FFF2-40B4-BE49-F238E27FC236}">
                <a16:creationId xmlns:a16="http://schemas.microsoft.com/office/drawing/2014/main" id="{5F0D6B25-1E14-C684-675A-B1ED1097B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0221"/>
          <a:stretch/>
        </p:blipFill>
        <p:spPr>
          <a:xfrm>
            <a:off x="7960746" y="2193450"/>
            <a:ext cx="3658761" cy="38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92EE2206-4606-76F0-E4D9-8E4DE3C64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2" r="21936"/>
          <a:stretch/>
        </p:blipFill>
        <p:spPr>
          <a:xfrm>
            <a:off x="312678" y="501987"/>
            <a:ext cx="2769973" cy="2712469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BD4A085A-2460-A4F0-5F90-1A63A3145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6" r="24807" b="1"/>
          <a:stretch/>
        </p:blipFill>
        <p:spPr>
          <a:xfrm>
            <a:off x="3276002" y="56169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F74E403-745C-915A-8849-71D21F219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376054" y="321445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63F3B-48D0-B289-3044-65D51003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279" y="680720"/>
            <a:ext cx="5015804" cy="1146829"/>
          </a:xfrm>
        </p:spPr>
        <p:txBody>
          <a:bodyPr>
            <a:normAutofit fontScale="90000"/>
          </a:bodyPr>
          <a:lstStyle/>
          <a:p>
            <a:r>
              <a:rPr lang="en-US" sz="4100" dirty="0"/>
              <a:t>What tools were used to solve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4498B-5750-B681-1303-366E9B428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728" y="1946684"/>
            <a:ext cx="5015804" cy="4351338"/>
          </a:xfrm>
        </p:spPr>
        <p:txBody>
          <a:bodyPr>
            <a:normAutofit/>
          </a:bodyPr>
          <a:lstStyle/>
          <a:p>
            <a:r>
              <a:rPr lang="en-US" sz="1700" dirty="0"/>
              <a:t>AWS</a:t>
            </a:r>
          </a:p>
          <a:p>
            <a:pPr lvl="1"/>
            <a:r>
              <a:rPr lang="en-US" sz="1700" dirty="0"/>
              <a:t>EC2</a:t>
            </a:r>
          </a:p>
          <a:p>
            <a:pPr lvl="2"/>
            <a:r>
              <a:rPr lang="en-US" sz="1700" dirty="0"/>
              <a:t>Virtual machine service</a:t>
            </a:r>
          </a:p>
          <a:p>
            <a:pPr lvl="1"/>
            <a:r>
              <a:rPr lang="en-US" sz="1700" dirty="0"/>
              <a:t>S3</a:t>
            </a:r>
          </a:p>
          <a:p>
            <a:pPr lvl="2"/>
            <a:r>
              <a:rPr lang="en-US" sz="1700" dirty="0"/>
              <a:t>Database service</a:t>
            </a:r>
          </a:p>
          <a:p>
            <a:pPr lvl="1"/>
            <a:r>
              <a:rPr lang="en-US" sz="1700" dirty="0"/>
              <a:t>Athena</a:t>
            </a:r>
          </a:p>
          <a:p>
            <a:pPr lvl="2"/>
            <a:r>
              <a:rPr lang="en-US" sz="1700" dirty="0"/>
              <a:t>Database querying service</a:t>
            </a:r>
          </a:p>
          <a:p>
            <a:r>
              <a:rPr lang="en-US" sz="1700" dirty="0"/>
              <a:t>Python</a:t>
            </a:r>
          </a:p>
          <a:p>
            <a:pPr lvl="1"/>
            <a:r>
              <a:rPr lang="en-US" sz="1700" dirty="0"/>
              <a:t>One python script per calculation (numerator/denominator)</a:t>
            </a:r>
          </a:p>
          <a:p>
            <a:pPr lvl="1"/>
            <a:r>
              <a:rPr lang="en-US" sz="1700" dirty="0"/>
              <a:t>Dozens of scripts were written for the project</a:t>
            </a:r>
          </a:p>
          <a:p>
            <a:pPr lvl="1"/>
            <a:r>
              <a:rPr lang="en-US" sz="1700" dirty="0"/>
              <a:t>For the demonstration, I have mimicked only a few</a:t>
            </a:r>
          </a:p>
        </p:txBody>
      </p:sp>
      <p:pic>
        <p:nvPicPr>
          <p:cNvPr id="13" name="Picture 12" descr="A picture containing text, building material&#10;&#10;Description automatically generated">
            <a:extLst>
              <a:ext uri="{FF2B5EF4-FFF2-40B4-BE49-F238E27FC236}">
                <a16:creationId xmlns:a16="http://schemas.microsoft.com/office/drawing/2014/main" id="{F1093FE3-FFA0-666D-6CDA-0B506A500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26" y="3502768"/>
            <a:ext cx="2907277" cy="21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3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2D6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0F0A6-6FF6-2630-A960-2206AD76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Demo of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6534BE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F6EAD20-F895-8094-9486-E8550162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6" y="2951922"/>
            <a:ext cx="3067356" cy="30673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6534BE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5DDFEA35-85EA-CF17-F580-1C7A3A1C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70" y="2951922"/>
            <a:ext cx="3067358" cy="30673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ED02-2975-D9EA-C459-1E48929B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057" y="762983"/>
            <a:ext cx="3515128" cy="533092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1) Mock data in excel</a:t>
            </a:r>
          </a:p>
          <a:p>
            <a:r>
              <a:rPr lang="en-US" sz="2400" dirty="0">
                <a:solidFill>
                  <a:srgbClr val="FFFFFF"/>
                </a:solidFill>
              </a:rPr>
              <a:t>2) Mock python scripts</a:t>
            </a:r>
          </a:p>
        </p:txBody>
      </p:sp>
    </p:spTree>
    <p:extLst>
      <p:ext uri="{BB962C8B-B14F-4D97-AF65-F5344CB8AC3E}">
        <p14:creationId xmlns:p14="http://schemas.microsoft.com/office/powerpoint/2010/main" val="2581603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83817-7E81-FF00-A0AE-165216E8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was easier and harder than expected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24C6-BEB8-07A4-7C9B-7644B1DEB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600" dirty="0"/>
              <a:t>Harder</a:t>
            </a:r>
          </a:p>
          <a:p>
            <a:pPr lvl="1"/>
            <a:r>
              <a:rPr lang="en-US" sz="1600" dirty="0"/>
              <a:t>Understanding the problem was exceedingly difficult</a:t>
            </a:r>
          </a:p>
          <a:p>
            <a:pPr lvl="2"/>
            <a:r>
              <a:rPr lang="en-US" sz="1600" dirty="0"/>
              <a:t>Motivated me to write unambiguous documentation with step-by-step instructions to reach the point that I had</a:t>
            </a:r>
          </a:p>
          <a:p>
            <a:pPr lvl="1"/>
            <a:r>
              <a:rPr lang="en-US" sz="1600" dirty="0"/>
              <a:t>No prior experience with AWS</a:t>
            </a:r>
          </a:p>
          <a:p>
            <a:r>
              <a:rPr lang="en-US" sz="1600" dirty="0"/>
              <a:t> Easier</a:t>
            </a:r>
          </a:p>
          <a:p>
            <a:pPr lvl="1"/>
            <a:r>
              <a:rPr lang="en-US" sz="1600" dirty="0"/>
              <a:t>Python scripting</a:t>
            </a:r>
          </a:p>
          <a:p>
            <a:pPr lvl="1"/>
            <a:r>
              <a:rPr lang="en-US" sz="1600" dirty="0"/>
              <a:t>SQL querying</a:t>
            </a:r>
          </a:p>
        </p:txBody>
      </p:sp>
      <p:pic>
        <p:nvPicPr>
          <p:cNvPr id="5" name="Picture 4" descr="A person slee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34B34668-B278-B4B1-D7E0-E5E8CF0D6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9" r="1596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033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C284C-80C7-4CA0-5C31-328C1B4E3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sz="4100"/>
              <a:t>If I had another month, what else would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CF088-1FFD-F0E2-6168-BF43D3468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en-US" sz="2200" dirty="0"/>
              <a:t>Additional granularities of denominator</a:t>
            </a:r>
          </a:p>
          <a:p>
            <a:r>
              <a:rPr lang="en-US" sz="2200" dirty="0"/>
              <a:t>Testing the recommender system with control groups</a:t>
            </a:r>
          </a:p>
          <a:p>
            <a:pPr lvl="1"/>
            <a:r>
              <a:rPr lang="en-US" sz="2200" dirty="0"/>
              <a:t>Determining how much of the recommender’s success could be attributed to the AI system, and how much could be attributed to random chance and deviation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2D5E-2FA5-171C-EE7C-CA0C93C77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092" y="3561668"/>
            <a:ext cx="3894513" cy="2615294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1AB10ED-9386-D8FC-6CFF-5C581E78B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805" y="843490"/>
            <a:ext cx="3733089" cy="25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9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4835-0E3F-26DB-8636-506C1B42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2" y="2866197"/>
            <a:ext cx="4036290" cy="11220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1B175C-7F24-6175-942B-B47296A7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344" y="1831227"/>
            <a:ext cx="4377389" cy="29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0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A26B4-3892-B3D3-F6D7-8CCB6D24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4175-BCBE-A52F-516C-C22CD11C2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en-US" sz="2000"/>
              <a:t>Zachary Miller</a:t>
            </a:r>
          </a:p>
          <a:p>
            <a:r>
              <a:rPr lang="en-US" sz="2000"/>
              <a:t>Specializations</a:t>
            </a:r>
          </a:p>
          <a:p>
            <a:pPr lvl="1"/>
            <a:r>
              <a:rPr lang="en-US" sz="2000"/>
              <a:t>Software engineering</a:t>
            </a:r>
          </a:p>
          <a:p>
            <a:pPr lvl="1"/>
            <a:r>
              <a:rPr lang="en-US" sz="2000"/>
              <a:t>Artificial intelligence &amp; robotics</a:t>
            </a:r>
          </a:p>
          <a:p>
            <a:r>
              <a:rPr lang="en-US" sz="2000"/>
              <a:t>After college</a:t>
            </a:r>
          </a:p>
          <a:p>
            <a:pPr lvl="1"/>
            <a:r>
              <a:rPr lang="en-US" sz="2000"/>
              <a:t>Looking to become a data scientist/machine learning engineer</a:t>
            </a:r>
          </a:p>
          <a:p>
            <a:pPr lvl="1"/>
            <a:r>
              <a:rPr lang="en-US" sz="2000"/>
              <a:t>Ideally staying within Wisconsin</a:t>
            </a:r>
          </a:p>
        </p:txBody>
      </p:sp>
      <p:pic>
        <p:nvPicPr>
          <p:cNvPr id="7" name="Picture 6" descr="A picture containing sport, swimming&#10;&#10;Description automatically generated">
            <a:extLst>
              <a:ext uri="{FF2B5EF4-FFF2-40B4-BE49-F238E27FC236}">
                <a16:creationId xmlns:a16="http://schemas.microsoft.com/office/drawing/2014/main" id="{FEF07F6B-6932-D73C-751E-9DA67AD33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" r="2" b="2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EAFA8BF-3EBA-6B5F-1F08-AA33AD2BF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0522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184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945F0-484C-6DE0-D64F-6132818E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F6D47"/>
                </a:solidFill>
              </a:rPr>
              <a:t>Disclaimer before I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0CAC-6C0E-580D-0360-9845001CC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2248823"/>
            <a:ext cx="6006192" cy="3928139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7F6D47"/>
                </a:solidFill>
              </a:rPr>
              <a:t>Disclaimer</a:t>
            </a:r>
          </a:p>
          <a:p>
            <a:pPr lvl="1"/>
            <a:r>
              <a:rPr lang="en-US">
                <a:solidFill>
                  <a:srgbClr val="7F6D47"/>
                </a:solidFill>
              </a:rPr>
              <a:t>I signed a non-disclosure agreement (NDA)</a:t>
            </a:r>
          </a:p>
          <a:p>
            <a:pPr lvl="1"/>
            <a:r>
              <a:rPr lang="en-US">
                <a:solidFill>
                  <a:srgbClr val="7F6D47"/>
                </a:solidFill>
              </a:rPr>
              <a:t>This presentation has been reviewed by my boss</a:t>
            </a:r>
          </a:p>
          <a:p>
            <a:pPr lvl="1"/>
            <a:r>
              <a:rPr lang="en-US">
                <a:solidFill>
                  <a:srgbClr val="7F6D47"/>
                </a:solidFill>
              </a:rPr>
              <a:t>My explanation/demo is a compromise between my former employer and the university</a:t>
            </a:r>
          </a:p>
          <a:p>
            <a:endParaRPr lang="en-US" sz="2400">
              <a:solidFill>
                <a:srgbClr val="7F6D47"/>
              </a:solidFill>
            </a:endParaRPr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7F6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EAC496EF-22D0-DC6A-CEDB-47D6D5C4B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2" b="980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5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A946F6-99D3-87DF-AD0F-D4143913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Timeline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6CAD0C4-31B1-AA32-49AB-0AF65C1B3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02" y="2718554"/>
            <a:ext cx="3209779" cy="31110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C20E-5DF3-BC34-A1DD-6E48C6F1A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569" y="2494450"/>
            <a:ext cx="5471529" cy="3563159"/>
          </a:xfrm>
        </p:spPr>
        <p:txBody>
          <a:bodyPr>
            <a:normAutofit/>
          </a:bodyPr>
          <a:lstStyle/>
          <a:p>
            <a:r>
              <a:rPr lang="en-US" sz="2400"/>
              <a:t>Started work with the insurance company in May 2022</a:t>
            </a:r>
          </a:p>
          <a:p>
            <a:r>
              <a:rPr lang="en-US" sz="2400"/>
              <a:t>Joined a data science team in August 2022</a:t>
            </a:r>
          </a:p>
          <a:p>
            <a:pPr lvl="1"/>
            <a:r>
              <a:rPr lang="en-US"/>
              <a:t>Original deadline was December 2</a:t>
            </a:r>
            <a:r>
              <a:rPr lang="en-US" baseline="30000"/>
              <a:t>nd</a:t>
            </a:r>
            <a:endParaRPr lang="en-US"/>
          </a:p>
          <a:p>
            <a:pPr lvl="1"/>
            <a:r>
              <a:rPr lang="en-US"/>
              <a:t>Extended to January 20</a:t>
            </a:r>
            <a:r>
              <a:rPr lang="en-US" baseline="30000"/>
              <a:t>th</a:t>
            </a:r>
            <a:endParaRPr lang="en-US"/>
          </a:p>
          <a:p>
            <a:r>
              <a:rPr lang="en-US" sz="2400"/>
              <a:t>My senior seminar presentation covers my time with the data science team</a:t>
            </a:r>
          </a:p>
        </p:txBody>
      </p:sp>
    </p:spTree>
    <p:extLst>
      <p:ext uri="{BB962C8B-B14F-4D97-AF65-F5344CB8AC3E}">
        <p14:creationId xmlns:p14="http://schemas.microsoft.com/office/powerpoint/2010/main" val="239377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799709F6-819A-4A9B-B299-52B516DA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2">
            <a:extLst>
              <a:ext uri="{FF2B5EF4-FFF2-40B4-BE49-F238E27FC236}">
                <a16:creationId xmlns:a16="http://schemas.microsoft.com/office/drawing/2014/main" id="{DE956BBB-7B91-4BF1-8CC5-4F1F5C3E0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5" name="Freeform 44">
              <a:extLst>
                <a:ext uri="{FF2B5EF4-FFF2-40B4-BE49-F238E27FC236}">
                  <a16:creationId xmlns:a16="http://schemas.microsoft.com/office/drawing/2014/main" id="{331C4F13-3AB4-4BD8-B1A2-76809863E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5">
              <a:extLst>
                <a:ext uri="{FF2B5EF4-FFF2-40B4-BE49-F238E27FC236}">
                  <a16:creationId xmlns:a16="http://schemas.microsoft.com/office/drawing/2014/main" id="{52D8231F-00FF-4EE0-B405-28CC397C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C80BB271-C270-4FB5-B9F1-D81F239ED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1BDA5F0C-5FEC-4DA5-A154-3EC7AA690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E342B9BC-62E1-4F01-AE2D-4143126BE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5D5B77-26A4-153A-FF72-010A52A2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is a recommendation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6E6F6-01A8-AEBE-13B4-BC8518326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543175"/>
            <a:ext cx="3385635" cy="3363846"/>
          </a:xfrm>
        </p:spPr>
        <p:txBody>
          <a:bodyPr anchor="ctr">
            <a:normAutofit/>
          </a:bodyPr>
          <a:lstStyle/>
          <a:p>
            <a:r>
              <a:rPr lang="en-US" sz="1900" dirty="0"/>
              <a:t>Recommendation systems are a staple of businesses that sell a plethora of products online.</a:t>
            </a:r>
          </a:p>
          <a:p>
            <a:pPr lvl="1"/>
            <a:r>
              <a:rPr lang="en-US" sz="1900" dirty="0"/>
              <a:t>Amazon</a:t>
            </a:r>
          </a:p>
          <a:p>
            <a:pPr lvl="2"/>
            <a:r>
              <a:rPr lang="en-US" sz="1900" dirty="0"/>
              <a:t>Discover additional products</a:t>
            </a:r>
            <a:endParaRPr lang="en-US" sz="1500" dirty="0"/>
          </a:p>
          <a:p>
            <a:pPr lvl="1"/>
            <a:r>
              <a:rPr lang="en-US" sz="1900" dirty="0"/>
              <a:t>Netflix</a:t>
            </a:r>
          </a:p>
          <a:p>
            <a:pPr lvl="2"/>
            <a:r>
              <a:rPr lang="en-US" sz="1900" dirty="0"/>
              <a:t>Top Picks</a:t>
            </a:r>
          </a:p>
          <a:p>
            <a:pPr lvl="1"/>
            <a:r>
              <a:rPr lang="en-US" sz="1900" dirty="0"/>
              <a:t>Spotify</a:t>
            </a:r>
          </a:p>
          <a:p>
            <a:pPr lvl="2"/>
            <a:r>
              <a:rPr lang="en-US" sz="1900" dirty="0"/>
              <a:t>Discover Weekly</a:t>
            </a:r>
          </a:p>
        </p:txBody>
      </p:sp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511FEB9-6AC9-89E0-DFA3-FEAF6A7E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39" y="2707568"/>
            <a:ext cx="2650372" cy="298633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23CBD9D-ADE2-1379-2225-0AC1E764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32" y="3119584"/>
            <a:ext cx="2657430" cy="63426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28F834C1-3E4E-8336-2AA2-9C8A1BE88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033" y="4507791"/>
            <a:ext cx="2661014" cy="11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27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9709F6-819A-4A9B-B299-52B516DA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956BBB-7B91-4BF1-8CC5-4F1F5C3E0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331C4F13-3AB4-4BD8-B1A2-76809863E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52D8231F-00FF-4EE0-B405-28CC397C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C80BB271-C270-4FB5-B9F1-D81F239ED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1BDA5F0C-5FEC-4DA5-A154-3EC7AA690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42B9BC-62E1-4F01-AE2D-4143126BE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2945F0-484C-6DE0-D64F-6132818E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Who are the users?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0CAC-6C0E-580D-0360-9845001CC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543175"/>
            <a:ext cx="3385635" cy="3363846"/>
          </a:xfrm>
        </p:spPr>
        <p:txBody>
          <a:bodyPr anchor="ctr">
            <a:normAutofit/>
          </a:bodyPr>
          <a:lstStyle/>
          <a:p>
            <a:r>
              <a:rPr lang="en-US" sz="1700"/>
              <a:t>Two groups use the recommendation system</a:t>
            </a:r>
          </a:p>
          <a:p>
            <a:pPr lvl="1"/>
            <a:r>
              <a:rPr lang="en-US" sz="1700"/>
              <a:t>1) Used by customers whenever they log in to:</a:t>
            </a:r>
          </a:p>
          <a:p>
            <a:pPr lvl="2"/>
            <a:r>
              <a:rPr lang="en-US" sz="1700"/>
              <a:t>a) Website application</a:t>
            </a:r>
          </a:p>
          <a:p>
            <a:pPr lvl="2"/>
            <a:r>
              <a:rPr lang="en-US" sz="1700"/>
              <a:t>b) Mobile application</a:t>
            </a:r>
          </a:p>
          <a:p>
            <a:pPr lvl="1"/>
            <a:r>
              <a:rPr lang="en-US" sz="1700"/>
              <a:t>2) Used by call center representatives when a call connects with an existing customer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DC4D37D-158B-02D8-43B9-0A88F1379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39" y="2733565"/>
            <a:ext cx="2650372" cy="2934340"/>
          </a:xfrm>
          <a:prstGeom prst="rect">
            <a:avLst/>
          </a:prstGeom>
        </p:spPr>
      </p:pic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7EA13C4C-398C-4678-57B2-E9F627F4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58" y="2486035"/>
            <a:ext cx="2438778" cy="1625852"/>
          </a:xfrm>
          <a:prstGeom prst="rect">
            <a:avLst/>
          </a:prstGeom>
        </p:spPr>
      </p:pic>
      <p:pic>
        <p:nvPicPr>
          <p:cNvPr id="5" name="Picture 4" descr="A picture containing person, cellphone, phone, talking&#10;&#10;Description automatically generated">
            <a:extLst>
              <a:ext uri="{FF2B5EF4-FFF2-40B4-BE49-F238E27FC236}">
                <a16:creationId xmlns:a16="http://schemas.microsoft.com/office/drawing/2014/main" id="{91B343A3-A332-C775-07C7-D10FE66B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69" y="4272754"/>
            <a:ext cx="2448341" cy="16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1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F5BAD-BC88-EF05-21A9-4A6886A6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/>
              <a:t>Generalization of how the system works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ign on a road&#10;&#10;Description automatically generated with low confidence">
            <a:extLst>
              <a:ext uri="{FF2B5EF4-FFF2-40B4-BE49-F238E27FC236}">
                <a16:creationId xmlns:a16="http://schemas.microsoft.com/office/drawing/2014/main" id="{EB6E7224-0E03-B7E1-65B4-514D04CD1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3"/>
          <a:stretch/>
        </p:blipFill>
        <p:spPr>
          <a:xfrm>
            <a:off x="635295" y="2618653"/>
            <a:ext cx="5150277" cy="35263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548ED-D632-AE33-7A1F-FB0C78F41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Two channels</a:t>
            </a:r>
          </a:p>
          <a:p>
            <a:pPr lvl="1"/>
            <a:r>
              <a:rPr lang="en-US" sz="2000"/>
              <a:t>Non-digital (representatives)</a:t>
            </a:r>
          </a:p>
          <a:p>
            <a:pPr lvl="1"/>
            <a:r>
              <a:rPr lang="en-US" sz="2000"/>
              <a:t>Digital (website and mobile app)</a:t>
            </a:r>
          </a:p>
          <a:p>
            <a:r>
              <a:rPr lang="en-US" sz="2000"/>
              <a:t>Slightly different process depending on which channel is used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81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1A6C77-6109-4F77-975B-C375615A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343D17-9934-455E-B326-2F39206BA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A8AA2B63-BFCD-40D0-B2D0-CB714D70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80834EBB-06EA-4C69-AF7A-D5A4E69D8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D314EC1-63E0-43B5-9CD5-F25593B2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9577EB7D-16A7-4E05-9105-431E72966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1741C3-592F-47B5-93A0-66FC0BB97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07BA44-7249-4C83-2D02-A6E0B1B7C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Non-digital channel (reps)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65B36F-B182-EFDF-F71F-AF3AAE6B5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9" r="-1" b="-1"/>
          <a:stretch/>
        </p:blipFill>
        <p:spPr>
          <a:xfrm>
            <a:off x="1313618" y="2812887"/>
            <a:ext cx="2757654" cy="30614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A3224-D122-2854-39E3-38B1CE499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9709" y="2494450"/>
            <a:ext cx="6952106" cy="4169586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Non-digital</a:t>
            </a:r>
          </a:p>
          <a:p>
            <a:pPr lvl="1"/>
            <a:r>
              <a:rPr lang="en-US" sz="1600" dirty="0"/>
              <a:t>1) Existing customer calls a representative, the recommender system is run</a:t>
            </a:r>
          </a:p>
          <a:p>
            <a:pPr lvl="1"/>
            <a:r>
              <a:rPr lang="en-US" sz="1600" dirty="0"/>
              <a:t>2) If/then statements filter down possible recommendations and an additional AI model is applied</a:t>
            </a:r>
          </a:p>
          <a:p>
            <a:pPr lvl="1"/>
            <a:r>
              <a:rPr lang="en-US" sz="1600" dirty="0"/>
              <a:t>3) Policy recommendations are sent to the representative’s screen</a:t>
            </a:r>
          </a:p>
          <a:p>
            <a:pPr lvl="2"/>
            <a:r>
              <a:rPr lang="en-US" sz="1600" dirty="0"/>
              <a:t>3a) If a recommendation makes it here, </a:t>
            </a:r>
            <a:r>
              <a:rPr lang="en-US" sz="1600" b="1" u="sng" dirty="0">
                <a:solidFill>
                  <a:srgbClr val="FF0000"/>
                </a:solidFill>
              </a:rPr>
              <a:t>is_recommended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= True</a:t>
            </a:r>
          </a:p>
          <a:p>
            <a:pPr lvl="1"/>
            <a:r>
              <a:rPr lang="en-US" sz="1600" dirty="0"/>
              <a:t>4) The representative can ask the customer if they’d be interested in one of the recommended policies</a:t>
            </a:r>
          </a:p>
          <a:p>
            <a:pPr lvl="2"/>
            <a:r>
              <a:rPr lang="en-US" sz="1600" dirty="0"/>
              <a:t>4a) If the representative offers the policy, </a:t>
            </a:r>
            <a:r>
              <a:rPr lang="en-US" sz="1600" b="1" u="sng" dirty="0">
                <a:solidFill>
                  <a:srgbClr val="FF0000"/>
                </a:solidFill>
              </a:rPr>
              <a:t>offered</a:t>
            </a:r>
            <a:r>
              <a:rPr lang="en-US" sz="1600" dirty="0"/>
              <a:t> = True</a:t>
            </a:r>
          </a:p>
          <a:p>
            <a:pPr lvl="1"/>
            <a:r>
              <a:rPr lang="en-US" sz="1600" dirty="0"/>
              <a:t>5) The customer can show or not show interest in the offer</a:t>
            </a:r>
          </a:p>
          <a:p>
            <a:pPr lvl="2"/>
            <a:r>
              <a:rPr lang="en-US" sz="1600" dirty="0"/>
              <a:t>5a) If the customer is interested, </a:t>
            </a:r>
            <a:r>
              <a:rPr lang="en-US" sz="1600" b="1" u="sng" dirty="0">
                <a:solidFill>
                  <a:srgbClr val="FF0000"/>
                </a:solidFill>
              </a:rPr>
              <a:t>interested</a:t>
            </a:r>
            <a:r>
              <a:rPr lang="en-US" sz="1600" dirty="0"/>
              <a:t> = True</a:t>
            </a:r>
          </a:p>
          <a:p>
            <a:pPr lvl="1"/>
            <a:r>
              <a:rPr lang="en-US" sz="1600" dirty="0"/>
              <a:t>6) The representative can ask the customer if they’d like to buy the recommended policy</a:t>
            </a:r>
          </a:p>
          <a:p>
            <a:pPr lvl="2"/>
            <a:r>
              <a:rPr lang="en-US" sz="1600" dirty="0"/>
              <a:t>6a) If the customer buys the policy, </a:t>
            </a:r>
            <a:r>
              <a:rPr lang="en-US" sz="1600" b="1" u="sng" dirty="0">
                <a:solidFill>
                  <a:srgbClr val="FF0000"/>
                </a:solidFill>
              </a:rPr>
              <a:t>bound</a:t>
            </a:r>
            <a:r>
              <a:rPr lang="en-US" sz="1600" dirty="0"/>
              <a:t> = True</a:t>
            </a:r>
          </a:p>
          <a:p>
            <a:r>
              <a:rPr lang="en-US" sz="1600" dirty="0"/>
              <a:t>is_recommended </a:t>
            </a:r>
            <a:r>
              <a:rPr lang="en-US" sz="1600" dirty="0">
                <a:sym typeface="Wingdings" pitchFamily="2" charset="2"/>
              </a:rPr>
              <a:t> offered  interested  bound</a:t>
            </a:r>
            <a:endParaRPr lang="en-US" sz="16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916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778CA-0D6A-0C01-F1CA-F01386EC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</a:rPr>
              <a:t>Digital channel (web app)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C221D-0C14-27E5-EAB1-F2860BC44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94450"/>
            <a:ext cx="6394961" cy="3989477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Digital</a:t>
            </a:r>
          </a:p>
          <a:p>
            <a:pPr lvl="1"/>
            <a:r>
              <a:rPr lang="en-US" sz="1600" dirty="0"/>
              <a:t>1) Existing customer logs on</a:t>
            </a:r>
          </a:p>
          <a:p>
            <a:pPr lvl="1"/>
            <a:r>
              <a:rPr lang="en-US" sz="1600" dirty="0"/>
              <a:t>2) If/then statements filter down possible recommendations from a list</a:t>
            </a:r>
          </a:p>
          <a:p>
            <a:pPr lvl="2"/>
            <a:r>
              <a:rPr lang="en-US" sz="1600" dirty="0"/>
              <a:t>2a) If a recommendation makes it this far, then </a:t>
            </a:r>
            <a:r>
              <a:rPr lang="en-US" sz="1600" b="1" u="sng" dirty="0">
                <a:solidFill>
                  <a:srgbClr val="FF0000"/>
                </a:solidFill>
              </a:rPr>
              <a:t>is_recommended</a:t>
            </a:r>
            <a:r>
              <a:rPr lang="en-US" sz="1600" dirty="0"/>
              <a:t> = True</a:t>
            </a:r>
          </a:p>
          <a:p>
            <a:pPr lvl="1"/>
            <a:r>
              <a:rPr lang="en-US" sz="1600" dirty="0"/>
              <a:t>3) Some of the policy recommendations are sent to populate a banner in the UI</a:t>
            </a:r>
          </a:p>
          <a:p>
            <a:pPr lvl="2"/>
            <a:r>
              <a:rPr lang="en-US" sz="1600" dirty="0"/>
              <a:t>3a) If a policy makes it here, then </a:t>
            </a:r>
            <a:r>
              <a:rPr lang="en-US" sz="1600" b="1" u="sng" dirty="0">
                <a:solidFill>
                  <a:srgbClr val="FF0000"/>
                </a:solidFill>
              </a:rPr>
              <a:t>offered</a:t>
            </a:r>
            <a:r>
              <a:rPr lang="en-US" sz="1600" dirty="0"/>
              <a:t> = True</a:t>
            </a:r>
          </a:p>
          <a:p>
            <a:pPr lvl="1"/>
            <a:r>
              <a:rPr lang="en-US" sz="1600" dirty="0"/>
              <a:t>4) The user sees the recommendation in the banner and can click it</a:t>
            </a:r>
          </a:p>
          <a:p>
            <a:pPr lvl="2"/>
            <a:r>
              <a:rPr lang="en-US" sz="1600" dirty="0"/>
              <a:t>4a) If the offer is clicked, then </a:t>
            </a:r>
            <a:r>
              <a:rPr lang="en-US" sz="1600" b="1" u="sng" dirty="0">
                <a:solidFill>
                  <a:srgbClr val="FF0000"/>
                </a:solidFill>
              </a:rPr>
              <a:t>interested</a:t>
            </a:r>
            <a:r>
              <a:rPr lang="en-US" sz="1600" dirty="0"/>
              <a:t> = True</a:t>
            </a:r>
          </a:p>
          <a:p>
            <a:pPr lvl="2"/>
            <a:r>
              <a:rPr lang="en-US" sz="1600" b="1" u="sng" dirty="0"/>
              <a:t>bound</a:t>
            </a:r>
            <a:r>
              <a:rPr lang="en-US" sz="1600" dirty="0"/>
              <a:t> != True in the Digital platform, as a user can’t sign themselves up for a policy without a human interaction</a:t>
            </a:r>
          </a:p>
          <a:p>
            <a:r>
              <a:rPr lang="en-US" sz="1600" dirty="0"/>
              <a:t>is_recommended </a:t>
            </a:r>
            <a:r>
              <a:rPr lang="en-US" sz="1600" dirty="0">
                <a:sym typeface="Wingdings" pitchFamily="2" charset="2"/>
              </a:rPr>
              <a:t> offered  interested</a:t>
            </a:r>
            <a:endParaRPr lang="en-US" sz="1600" dirty="0"/>
          </a:p>
          <a:p>
            <a:pPr lvl="2"/>
            <a:endParaRPr lang="en-US" sz="1300" dirty="0"/>
          </a:p>
        </p:txBody>
      </p:sp>
      <p:pic>
        <p:nvPicPr>
          <p:cNvPr id="6" name="Picture 5" descr="A computer on a table&#10;&#10;Description automatically generated with low confidence">
            <a:extLst>
              <a:ext uri="{FF2B5EF4-FFF2-40B4-BE49-F238E27FC236}">
                <a16:creationId xmlns:a16="http://schemas.microsoft.com/office/drawing/2014/main" id="{07D60603-0336-E2CB-DA81-3DB21127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182" y="1022349"/>
            <a:ext cx="3118931" cy="2079287"/>
          </a:xfrm>
          <a:prstGeom prst="rect">
            <a:avLst/>
          </a:prstGeom>
        </p:spPr>
      </p:pic>
      <p:pic>
        <p:nvPicPr>
          <p:cNvPr id="8" name="Picture 7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9788E0ED-79BE-009E-B1C4-DE4B20CE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132" y="3738704"/>
            <a:ext cx="3118931" cy="24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55845</TotalTime>
  <Words>951</Words>
  <Application>Microsoft Macintosh PowerPoint</Application>
  <PresentationFormat>Widescreen</PresentationFormat>
  <Paragraphs>136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 2013 - 2022</vt:lpstr>
      <vt:lpstr>Recommendation System Bind Rate Calculations</vt:lpstr>
      <vt:lpstr>Introduction</vt:lpstr>
      <vt:lpstr>Disclaimer before I begin</vt:lpstr>
      <vt:lpstr>Timeline</vt:lpstr>
      <vt:lpstr>What is a recommendation system?</vt:lpstr>
      <vt:lpstr>Who are the users?</vt:lpstr>
      <vt:lpstr>Generalization of how the system works</vt:lpstr>
      <vt:lpstr>Non-digital channel (reps)</vt:lpstr>
      <vt:lpstr>Digital channel (web app)</vt:lpstr>
      <vt:lpstr>Regardless of which channel and path is taken…</vt:lpstr>
      <vt:lpstr>What’s the problem?</vt:lpstr>
      <vt:lpstr>Why does it need to be solved?</vt:lpstr>
      <vt:lpstr>What is my proposed solution?</vt:lpstr>
      <vt:lpstr>What else should be considered?</vt:lpstr>
      <vt:lpstr>What tools were used to solve the problem?</vt:lpstr>
      <vt:lpstr>Demo of solution</vt:lpstr>
      <vt:lpstr>What was easier and harder than expected</vt:lpstr>
      <vt:lpstr>If I had another month, what else would I do?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RecSys Bind Rate Calculations</dc:title>
  <dc:creator>Miller, Zachary E</dc:creator>
  <cp:lastModifiedBy>Miller, Zachary E</cp:lastModifiedBy>
  <cp:revision>3</cp:revision>
  <dcterms:created xsi:type="dcterms:W3CDTF">2023-01-22T03:43:19Z</dcterms:created>
  <dcterms:modified xsi:type="dcterms:W3CDTF">2023-03-13T18:22:32Z</dcterms:modified>
</cp:coreProperties>
</file>